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8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3" r:id="rId26"/>
    <p:sldId id="284" r:id="rId27"/>
    <p:sldId id="281" r:id="rId28"/>
    <p:sldId id="282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hyperlink" Target="http://www.loadtr.com/356611-uzay_bilimleri.htm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tr-TR" dirty="0" smtClean="0"/>
              <a:t>Konu:</a:t>
            </a:r>
            <a:r>
              <a:rPr lang="tr-TR" dirty="0" err="1" smtClean="0"/>
              <a:t>türkçe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000100" y="2071678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1-)“</a:t>
            </a:r>
            <a:r>
              <a:rPr lang="tr-TR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Bu ev.......siz........başka kim oturuyor? Cümlesindeki boş bırakılan yerlere sırasıyla hangi durum ekleri getirilmelidir?</a:t>
            </a:r>
            <a:endParaRPr lang="tr-TR" dirty="0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6550025" y="5715000"/>
            <a:ext cx="198278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 -e, -den</a:t>
            </a:r>
            <a:endParaRPr lang="tr-TR" sz="2800" dirty="0"/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428625" y="5083175"/>
            <a:ext cx="198278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rgbClr val="000000"/>
                </a:solidFill>
                <a:cs typeface="Arial" charset="0"/>
              </a:rPr>
              <a:t>A)  -de,  -e</a:t>
            </a:r>
            <a:endParaRPr lang="tr-TR" sz="28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95288" y="5592763"/>
            <a:ext cx="1982787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rgbClr val="000000"/>
                </a:solidFill>
                <a:cs typeface="Arial" charset="0"/>
              </a:rPr>
              <a:t>B) -den, -de</a:t>
            </a:r>
            <a:endParaRPr lang="tr-TR" sz="28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6516688" y="5157788"/>
            <a:ext cx="1982787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rgbClr val="000000"/>
                </a:solidFill>
                <a:cs typeface="Arial" charset="0"/>
              </a:rPr>
              <a:t>C) -de, -den</a:t>
            </a:r>
            <a:endParaRPr lang="tr-TR" sz="280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YEDEK MATEMATİK SORUSU: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(</a:t>
            </a:r>
            <a:r>
              <a:rPr lang="el-GR" b="1" dirty="0" smtClean="0"/>
              <a:t>84 – 39</a:t>
            </a:r>
            <a:r>
              <a:rPr lang="tr-TR" b="1" dirty="0" smtClean="0"/>
              <a:t>)</a:t>
            </a:r>
            <a:r>
              <a:rPr lang="el-GR" b="1" dirty="0" smtClean="0"/>
              <a:t> &lt; Δ &lt; </a:t>
            </a:r>
            <a:r>
              <a:rPr lang="tr-TR" b="1" dirty="0" smtClean="0"/>
              <a:t>(13</a:t>
            </a:r>
            <a:r>
              <a:rPr lang="el-GR" b="1" dirty="0" smtClean="0"/>
              <a:t> – </a:t>
            </a:r>
            <a:r>
              <a:rPr lang="tr-TR" b="1" dirty="0" smtClean="0"/>
              <a:t>36) sıralamasına göre </a:t>
            </a:r>
            <a:r>
              <a:rPr lang="el-GR" b="1" dirty="0" smtClean="0"/>
              <a:t>Δ </a:t>
            </a:r>
            <a:r>
              <a:rPr lang="tr-TR" b="1" dirty="0" smtClean="0"/>
              <a:t>yerine aşağıdaki sayılardan hangisi </a:t>
            </a:r>
            <a:r>
              <a:rPr lang="tr-TR" b="1" u="sng" dirty="0" smtClean="0"/>
              <a:t>yazılamaz</a:t>
            </a:r>
            <a:r>
              <a:rPr lang="tr-TR" b="1" dirty="0" smtClean="0"/>
              <a:t>?</a:t>
            </a: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428625" y="4714875"/>
            <a:ext cx="807243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</a:t>
            </a:r>
            <a:r>
              <a:rPr lang="tr-TR" sz="2800" b="1" dirty="0"/>
              <a:t> 47 </a:t>
            </a:r>
            <a:endParaRPr lang="tr-TR" sz="2800" dirty="0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428625" y="5214938"/>
            <a:ext cx="807243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tx1"/>
                </a:solidFill>
              </a:rPr>
              <a:t>C)</a:t>
            </a:r>
            <a:r>
              <a:rPr lang="tr-TR" sz="2800" b="1" dirty="0"/>
              <a:t> 48 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428625" y="5715000"/>
            <a:ext cx="8072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</a:t>
            </a:r>
            <a:r>
              <a:rPr lang="tr-TR" sz="2800" b="1" dirty="0"/>
              <a:t> 49</a:t>
            </a:r>
            <a:endParaRPr lang="tr-TR" sz="2800" dirty="0"/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28625" y="4143375"/>
            <a:ext cx="8072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</a:t>
            </a:r>
            <a:r>
              <a:rPr lang="tr-TR" sz="2800" b="1" dirty="0"/>
              <a:t>46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KONU:SOSYAL BİLGİLER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1-)</a:t>
            </a:r>
            <a:r>
              <a:rPr lang="tr-TR" b="1" dirty="0" smtClean="0"/>
              <a:t> Halkın seçme ve seçilme hakkına sahip olması, Atatürk’ün hangi  ilkesi ile açıklanabilir?</a:t>
            </a: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357158" y="4286252"/>
            <a:ext cx="292893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 Laiklik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572096" y="3571877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/>
              <a:t>C) Halkçılık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5572096" y="4143377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</a:t>
            </a:r>
            <a:r>
              <a:rPr lang="tr-TR" sz="2800" dirty="0"/>
              <a:t>Devletçilik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57158" y="3714752"/>
            <a:ext cx="2928938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Cumhuriyetçilik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2-)</a:t>
            </a:r>
            <a:r>
              <a:rPr lang="tr-TR" dirty="0" smtClean="0">
                <a:latin typeface="Times New Roman" pitchFamily="18" charset="0"/>
              </a:rPr>
              <a:t> Aşağıda, Coğrafi bölgeler ve özelliğini yansıtan ürünler verilmiştir. </a:t>
            </a:r>
            <a:br>
              <a:rPr lang="tr-TR" dirty="0" smtClean="0">
                <a:latin typeface="Times New Roman" pitchFamily="18" charset="0"/>
              </a:rPr>
            </a:br>
            <a:r>
              <a:rPr lang="tr-TR" dirty="0" smtClean="0">
                <a:latin typeface="Times New Roman" pitchFamily="18" charset="0"/>
              </a:rPr>
              <a:t>Hangisi yanlıştır? </a:t>
            </a: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785786" y="3929062"/>
            <a:ext cx="5786438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B) Marmara: sanayi, zeytin, ayçiçeği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785786" y="4571999"/>
            <a:ext cx="5786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C) Ege: turizm, sanayi, pancar, zeytin 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785786" y="5214937"/>
            <a:ext cx="5786438" cy="5715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chemeClr val="tx1"/>
                </a:solidFill>
                <a:cs typeface="Arial" charset="0"/>
              </a:rPr>
              <a:t>D)</a:t>
            </a:r>
            <a:r>
              <a:rPr lang="tr-TR" sz="2800">
                <a:solidFill>
                  <a:srgbClr val="000000"/>
                </a:solidFill>
                <a:cs typeface="Arial" charset="0"/>
              </a:rPr>
              <a:t> Doğu Anadolu: çay, fındık, muz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785786" y="3286124"/>
            <a:ext cx="5786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Akdeniz: turizm – pamuk, narenciye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1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Doğru cevap:D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Yedek soru</a:t>
            </a:r>
            <a:br>
              <a:rPr lang="tr-TR" dirty="0" smtClean="0"/>
            </a:b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dirty="0" smtClean="0"/>
              <a:t>“</a:t>
            </a:r>
            <a:r>
              <a:rPr lang="tr-TR" dirty="0" smtClean="0"/>
              <a:t>Meraklıdır, kararlıdır, şüphecidir, eleştiricidir, tarafsızdır, araştırmacıdır, planlı çalışır.” </a:t>
            </a:r>
            <a:br>
              <a:rPr lang="tr-TR" dirty="0" smtClean="0"/>
            </a:br>
            <a:r>
              <a:rPr lang="tr-TR" dirty="0" smtClean="0"/>
              <a:t>Bu özellikler kime ait olabilir.</a:t>
            </a: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5148263" y="3789363"/>
            <a:ext cx="222250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rgbClr val="000000"/>
                </a:solidFill>
                <a:cs typeface="Arial" charset="0"/>
              </a:rPr>
              <a:t>C) Doktor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219700" y="5661025"/>
            <a:ext cx="2195513" cy="5715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chemeClr val="tx1"/>
                </a:solidFill>
                <a:cs typeface="Arial" charset="0"/>
              </a:rPr>
              <a:t>D)</a:t>
            </a:r>
            <a:r>
              <a:rPr lang="tr-TR" sz="2800">
                <a:solidFill>
                  <a:srgbClr val="000000"/>
                </a:solidFill>
                <a:cs typeface="Arial" charset="0"/>
              </a:rPr>
              <a:t> Mühendis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250825" y="3644900"/>
            <a:ext cx="2124075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rgbClr val="000000"/>
                </a:solidFill>
                <a:cs typeface="Arial" charset="0"/>
              </a:rPr>
              <a:t>A) Öğretmen</a:t>
            </a:r>
            <a:endParaRPr lang="tr-TR" sz="2800" dirty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7" name="Picture 9" descr="bebek-dok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3141663"/>
            <a:ext cx="135255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muhend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4652963"/>
            <a:ext cx="1230312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resimler_haber_ogretm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3068638"/>
            <a:ext cx="2087562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2 Alt Başlık"/>
          <p:cNvSpPr txBox="1">
            <a:spLocks/>
          </p:cNvSpPr>
          <p:nvPr/>
        </p:nvSpPr>
        <p:spPr>
          <a:xfrm>
            <a:off x="107950" y="5516563"/>
            <a:ext cx="2411413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rgbClr val="000000"/>
                </a:solidFill>
                <a:cs typeface="Arial" charset="0"/>
              </a:rPr>
              <a:t>B) Bilim adamı</a:t>
            </a:r>
          </a:p>
        </p:txBody>
      </p:sp>
      <p:pic>
        <p:nvPicPr>
          <p:cNvPr id="11" name="Picture 15" descr="bilim adamı  resimleri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4508500"/>
            <a:ext cx="2089150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CEVAP:B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KONU:FEN	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1-) AŞAĞIDAKİLERDEN HANGİSİ BOŞALTIM SİSTEMİ ORGANLARINDAN BİRİSİDİR?</a:t>
            </a:r>
          </a:p>
          <a:p>
            <a:r>
              <a:rPr lang="tr-TR" dirty="0" smtClean="0"/>
              <a:t>A-)BÖREKLER			B-)KALP</a:t>
            </a:r>
          </a:p>
          <a:p>
            <a:r>
              <a:rPr lang="tr-TR" dirty="0" smtClean="0"/>
              <a:t>C-)MİDE				C-)DALAK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DOĞRU CEVAP :C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CEVAP:A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00298" y="357166"/>
          <a:ext cx="6429420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958"/>
                <a:gridCol w="1355249"/>
                <a:gridCol w="2458308"/>
                <a:gridCol w="1701905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ısı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olay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Yeni hal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katı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tr-TR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erime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sıvı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sıvı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alır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buharlaşma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gaz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gaz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yoğunlaşma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tr-TR" sz="2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sıvı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sıvı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verir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donma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katı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alır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IV</a:t>
                      </a:r>
                      <a:endParaRPr lang="tr-TR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gaz</a:t>
                      </a:r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Yukarıdaki tabloda, I, II, III, IV  yerine, sırasıyla hangi terimler gelmelidir?</a:t>
            </a:r>
            <a:endParaRPr lang="tr-TR" dirty="0"/>
          </a:p>
        </p:txBody>
      </p:sp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2214546" y="3929066"/>
          <a:ext cx="6572296" cy="268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2953"/>
                <a:gridCol w="985844"/>
                <a:gridCol w="985844"/>
                <a:gridCol w="854398"/>
                <a:gridCol w="302325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IV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dirty="0" smtClean="0"/>
                        <a:t>A)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verir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verir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gaz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sıvı</a:t>
                      </a:r>
                      <a:endParaRPr lang="tr-TR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dirty="0" smtClean="0"/>
                        <a:t>B)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alır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verir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katı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süblimleşme</a:t>
                      </a:r>
                      <a:endParaRPr lang="tr-TR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C)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alır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alır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gaz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Erime</a:t>
                      </a:r>
                      <a:endParaRPr lang="tr-TR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D)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verir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alır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katı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süblimleşme</a:t>
                      </a:r>
                      <a:endParaRPr lang="tr-TR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7 Metin kutusu"/>
          <p:cNvSpPr txBox="1"/>
          <p:nvPr/>
        </p:nvSpPr>
        <p:spPr>
          <a:xfrm>
            <a:off x="500034" y="42860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2-)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CEVAP:B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icicee.com/images/UserFiles/Image/Buyut/ucurtma-tarihce-09-1.jpg"/>
          <p:cNvPicPr>
            <a:picLocks noChangeAspect="1" noChangeArrowheads="1"/>
          </p:cNvPicPr>
          <p:nvPr/>
        </p:nvPicPr>
        <p:blipFill>
          <a:blip r:embed="rId2" cstate="print"/>
          <a:srcRect t="13889"/>
          <a:stretch>
            <a:fillRect/>
          </a:stretch>
        </p:blipFill>
        <p:spPr bwMode="auto">
          <a:xfrm>
            <a:off x="5327650" y="0"/>
            <a:ext cx="381635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YEDEK SORU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i="1" dirty="0" smtClean="0">
                <a:solidFill>
                  <a:srgbClr val="10253F"/>
                </a:solidFill>
              </a:rPr>
              <a:t>Çocuğun uçurtmayı uçurmasını, aşağıdakilerden hangisi /hangileri </a:t>
            </a:r>
            <a:r>
              <a:rPr lang="tr-TR" i="1" u="sng" dirty="0" smtClean="0">
                <a:solidFill>
                  <a:srgbClr val="10253F"/>
                </a:solidFill>
              </a:rPr>
              <a:t>doğrudan</a:t>
            </a:r>
            <a:r>
              <a:rPr lang="tr-TR" i="1" dirty="0" smtClean="0">
                <a:solidFill>
                  <a:srgbClr val="10253F"/>
                </a:solidFill>
              </a:rPr>
              <a:t> etkiler?</a:t>
            </a:r>
            <a:endParaRPr lang="tr-TR" dirty="0"/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571472" y="5643574"/>
            <a:ext cx="1928813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 II, - III, - IV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5786410" y="4929199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/>
              <a:t>C) I, - II, - IV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5786410" y="5500699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I, II, - III, - IV</a:t>
            </a:r>
            <a:endParaRPr lang="tr-TR" sz="2800" dirty="0"/>
          </a:p>
        </p:txBody>
      </p:sp>
      <p:sp>
        <p:nvSpPr>
          <p:cNvPr id="9" name="2 Alt Başlık"/>
          <p:cNvSpPr txBox="1">
            <a:spLocks/>
          </p:cNvSpPr>
          <p:nvPr/>
        </p:nvSpPr>
        <p:spPr>
          <a:xfrm>
            <a:off x="571472" y="5072074"/>
            <a:ext cx="1928813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I, - II, - III</a:t>
            </a:r>
            <a:br>
              <a:rPr lang="tr-TR" sz="2800" dirty="0"/>
            </a:b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CEVAP:C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KONU:DİN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1-)PEYGAMBER EFENDİMİZE(SAV) İLK İNANAN KİŞİ KİMDİR?</a:t>
            </a:r>
          </a:p>
          <a:p>
            <a:r>
              <a:rPr lang="tr-TR" dirty="0" smtClean="0"/>
              <a:t>A-) HZ. HATİCE			B-)HZ. ALİ</a:t>
            </a:r>
          </a:p>
          <a:p>
            <a:r>
              <a:rPr lang="tr-TR" dirty="0" smtClean="0"/>
              <a:t>C-)HZ. EBU BEKİR		D-)HZ. OSMAN </a:t>
            </a:r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CEVAP:A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YEDEK SORU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1-)AŞAĞIDAKİLERDEN HANGİSİ İSLAMIN ŞARTLARINDAN BİRİSİ DEĞİLDİR?</a:t>
            </a:r>
          </a:p>
          <a:p>
            <a:r>
              <a:rPr lang="tr-TR" dirty="0" smtClean="0"/>
              <a:t>A-)NAMAZ KILMAK		B-)ORUÇ  TUTMAK</a:t>
            </a:r>
          </a:p>
          <a:p>
            <a:r>
              <a:rPr lang="tr-TR" dirty="0" smtClean="0"/>
              <a:t>C-)ZEKAT VERMEK		D-)KUR’AN OKUMAK</a:t>
            </a:r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CEVAP:D</a:t>
            </a:r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2-) Aşağıdaki cümlelerden hangisinin sonuna soru işareti (?) konmaz ?</a:t>
            </a:r>
          </a:p>
          <a:p>
            <a:endParaRPr lang="tr-TR" dirty="0"/>
          </a:p>
        </p:txBody>
      </p:sp>
      <p:sp>
        <p:nvSpPr>
          <p:cNvPr id="12" name="2 Alt Başlık"/>
          <p:cNvSpPr txBox="1">
            <a:spLocks/>
          </p:cNvSpPr>
          <p:nvPr/>
        </p:nvSpPr>
        <p:spPr>
          <a:xfrm>
            <a:off x="357158" y="3571872"/>
            <a:ext cx="807243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 Hangi gömleğimi giyeyim ?</a:t>
            </a:r>
          </a:p>
        </p:txBody>
      </p:sp>
      <p:sp>
        <p:nvSpPr>
          <p:cNvPr id="13" name="2 Alt Başlık"/>
          <p:cNvSpPr txBox="1">
            <a:spLocks/>
          </p:cNvSpPr>
          <p:nvPr/>
        </p:nvSpPr>
        <p:spPr>
          <a:xfrm>
            <a:off x="357158" y="4071935"/>
            <a:ext cx="807243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/>
              <a:t>C) Bu güzel kalemi nereden aldın ?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14" name="2 Alt Başlık"/>
          <p:cNvSpPr txBox="1">
            <a:spLocks/>
          </p:cNvSpPr>
          <p:nvPr/>
        </p:nvSpPr>
        <p:spPr>
          <a:xfrm>
            <a:off x="357158" y="4571997"/>
            <a:ext cx="8072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</a:t>
            </a:r>
            <a:r>
              <a:rPr lang="tr-TR" sz="2800" dirty="0"/>
              <a:t>Ali, ödevini yaptın mı?</a:t>
            </a:r>
          </a:p>
        </p:txBody>
      </p:sp>
      <p:sp>
        <p:nvSpPr>
          <p:cNvPr id="15" name="2 Alt Başlık"/>
          <p:cNvSpPr txBox="1">
            <a:spLocks/>
          </p:cNvSpPr>
          <p:nvPr/>
        </p:nvSpPr>
        <p:spPr>
          <a:xfrm>
            <a:off x="357158" y="3000372"/>
            <a:ext cx="807243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Kış denildi mi aklıma “kar” gelir ? </a:t>
            </a:r>
            <a:br>
              <a:rPr lang="tr-TR" sz="2800" dirty="0"/>
            </a:b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Türkçe yedek soru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“her – dosta- vardır – gerçek – gereksinimimiz –bir - zaman” </a:t>
            </a:r>
            <a:br>
              <a:rPr lang="tr-TR" dirty="0" smtClean="0"/>
            </a:br>
            <a:r>
              <a:rPr lang="tr-TR" b="1" dirty="0" smtClean="0"/>
              <a:t>kelimelerinden, anlamlı ve kurallı bir cümle haline getirildiğinde baştan 4. kelime hangisi olur?</a:t>
            </a: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428596" y="5000632"/>
            <a:ext cx="2786063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 her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643534" y="4286257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/>
              <a:t>C) dosta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5643534" y="4857757"/>
            <a:ext cx="2571750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</a:t>
            </a:r>
            <a:r>
              <a:rPr lang="tr-TR" sz="2800" dirty="0"/>
              <a:t>yakın</a:t>
            </a: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428596" y="4429132"/>
            <a:ext cx="2786063" cy="5000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gereksinimimiz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KONU:MATEMATİK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4525963"/>
          </a:xfrm>
        </p:spPr>
        <p:txBody>
          <a:bodyPr/>
          <a:lstStyle/>
          <a:p>
            <a:r>
              <a:rPr lang="tr-TR" dirty="0" smtClean="0"/>
              <a:t>1-)</a:t>
            </a:r>
            <a:r>
              <a:rPr lang="en-US" i="1" dirty="0" smtClean="0">
                <a:latin typeface="Arial" charset="0"/>
              </a:rPr>
              <a:t> C say</a:t>
            </a:r>
            <a:r>
              <a:rPr lang="tr-TR" i="1" dirty="0" smtClean="0">
                <a:latin typeface="Arial" charset="0"/>
              </a:rPr>
              <a:t>ı</a:t>
            </a:r>
            <a:r>
              <a:rPr lang="en-US" i="1" dirty="0" smtClean="0">
                <a:latin typeface="Arial" charset="0"/>
              </a:rPr>
              <a:t>s</a:t>
            </a:r>
            <a:r>
              <a:rPr lang="tr-TR" i="1" dirty="0" smtClean="0">
                <a:latin typeface="Arial" charset="0"/>
              </a:rPr>
              <a:t>ı</a:t>
            </a:r>
            <a:r>
              <a:rPr lang="en-US" i="1" dirty="0" smtClean="0">
                <a:latin typeface="Arial" charset="0"/>
              </a:rPr>
              <a:t> 1000 </a:t>
            </a:r>
            <a:r>
              <a:rPr lang="en-US" i="1" dirty="0" err="1" smtClean="0">
                <a:latin typeface="Arial" charset="0"/>
              </a:rPr>
              <a:t>ile</a:t>
            </a:r>
            <a:r>
              <a:rPr lang="en-US" i="1" dirty="0" smtClean="0">
                <a:latin typeface="Arial" charset="0"/>
              </a:rPr>
              <a:t> </a:t>
            </a:r>
            <a:r>
              <a:rPr lang="en-US" i="1" dirty="0" err="1" smtClean="0">
                <a:latin typeface="Arial" charset="0"/>
              </a:rPr>
              <a:t>çarpıldı</a:t>
            </a:r>
            <a:r>
              <a:rPr lang="tr-TR" i="1" dirty="0" smtClean="0">
                <a:latin typeface="Arial" charset="0"/>
              </a:rPr>
              <a:t>ğ</a:t>
            </a:r>
            <a:r>
              <a:rPr lang="en-US" i="1" dirty="0" err="1" smtClean="0">
                <a:latin typeface="Arial" charset="0"/>
              </a:rPr>
              <a:t>ında</a:t>
            </a:r>
            <a:r>
              <a:rPr lang="tr-TR" i="1" dirty="0" smtClean="0">
                <a:latin typeface="Arial" charset="0"/>
              </a:rPr>
              <a:t>;</a:t>
            </a:r>
            <a:br>
              <a:rPr lang="tr-TR" i="1" dirty="0" smtClean="0">
                <a:latin typeface="Arial" charset="0"/>
              </a:rPr>
            </a:br>
            <a:r>
              <a:rPr lang="en-US" i="1" dirty="0" smtClean="0">
                <a:latin typeface="Arial" charset="0"/>
              </a:rPr>
              <a:t> 280 000 </a:t>
            </a:r>
            <a:r>
              <a:rPr lang="en-US" i="1" dirty="0" err="1" smtClean="0">
                <a:latin typeface="Arial" charset="0"/>
              </a:rPr>
              <a:t>sayısı</a:t>
            </a:r>
            <a:r>
              <a:rPr lang="en-US" i="1" dirty="0" smtClean="0">
                <a:latin typeface="Arial" charset="0"/>
              </a:rPr>
              <a:t> </a:t>
            </a:r>
            <a:r>
              <a:rPr lang="en-US" i="1" dirty="0" err="1" smtClean="0">
                <a:latin typeface="Arial" charset="0"/>
              </a:rPr>
              <a:t>elde</a:t>
            </a:r>
            <a:r>
              <a:rPr lang="en-US" i="1" dirty="0" smtClean="0">
                <a:latin typeface="Arial" charset="0"/>
              </a:rPr>
              <a:t> </a:t>
            </a:r>
            <a:r>
              <a:rPr lang="en-US" i="1" dirty="0" err="1" smtClean="0">
                <a:latin typeface="Arial" charset="0"/>
              </a:rPr>
              <a:t>ediliyor</a:t>
            </a:r>
            <a:r>
              <a:rPr lang="en-US" i="1" dirty="0" smtClean="0">
                <a:latin typeface="Arial" charset="0"/>
              </a:rPr>
              <a:t>. Buna </a:t>
            </a:r>
            <a:r>
              <a:rPr lang="en-US" i="1" dirty="0" err="1" smtClean="0">
                <a:latin typeface="Arial" charset="0"/>
              </a:rPr>
              <a:t>göre</a:t>
            </a:r>
            <a:r>
              <a:rPr lang="en-US" i="1" dirty="0" smtClean="0">
                <a:latin typeface="Arial" charset="0"/>
              </a:rPr>
              <a:t> C </a:t>
            </a:r>
            <a:r>
              <a:rPr lang="en-US" i="1" dirty="0" err="1" smtClean="0">
                <a:latin typeface="Arial" charset="0"/>
              </a:rPr>
              <a:t>sayısının</a:t>
            </a:r>
            <a:r>
              <a:rPr lang="en-US" i="1" dirty="0" smtClean="0">
                <a:latin typeface="Arial" charset="0"/>
              </a:rPr>
              <a:t> 500</a:t>
            </a:r>
            <a:r>
              <a:rPr lang="tr-TR" i="1" dirty="0" smtClean="0">
                <a:latin typeface="Arial" charset="0"/>
              </a:rPr>
              <a:t> </a:t>
            </a:r>
            <a:r>
              <a:rPr lang="da-DK" i="1" dirty="0" smtClean="0">
                <a:latin typeface="Arial" charset="0"/>
              </a:rPr>
              <a:t>ile çarpımı a</a:t>
            </a:r>
            <a:r>
              <a:rPr lang="tr-TR" i="1" dirty="0" smtClean="0">
                <a:latin typeface="Arial" charset="0"/>
              </a:rPr>
              <a:t>ş</a:t>
            </a:r>
            <a:r>
              <a:rPr lang="da-DK" i="1" dirty="0" smtClean="0">
                <a:latin typeface="Arial" charset="0"/>
              </a:rPr>
              <a:t>a</a:t>
            </a:r>
            <a:r>
              <a:rPr lang="tr-TR" i="1" dirty="0" smtClean="0">
                <a:latin typeface="Arial" charset="0"/>
              </a:rPr>
              <a:t>ğ</a:t>
            </a:r>
            <a:r>
              <a:rPr lang="da-DK" i="1" dirty="0" smtClean="0">
                <a:latin typeface="Arial" charset="0"/>
              </a:rPr>
              <a:t>ıdakilerden hangisi olur?</a:t>
            </a:r>
            <a:endParaRPr lang="tr-TR" i="1" dirty="0" smtClean="0">
              <a:latin typeface="Arial" charset="0"/>
            </a:endParaRPr>
          </a:p>
          <a:p>
            <a:endParaRPr lang="tr-TR" i="1" dirty="0" smtClean="0">
              <a:latin typeface="Arial" charset="0"/>
            </a:endParaRPr>
          </a:p>
          <a:p>
            <a:endParaRPr lang="tr-TR" dirty="0"/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357158" y="4286252"/>
            <a:ext cx="1982788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tr-TR" sz="2800" dirty="0"/>
              <a:t>B) </a:t>
            </a:r>
            <a:r>
              <a:rPr lang="tr-TR" sz="2800" b="1" dirty="0"/>
              <a:t>14 000 </a:t>
            </a:r>
            <a:endParaRPr lang="tr-TR" sz="2800" dirty="0"/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6229321" y="3643315"/>
            <a:ext cx="2159000" cy="485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tx1"/>
                </a:solidFill>
              </a:rPr>
              <a:t>C) </a:t>
            </a:r>
            <a:r>
              <a:rPr lang="tr-TR" sz="2800" b="1" dirty="0"/>
              <a:t>140 000 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229321" y="4200527"/>
            <a:ext cx="2200275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</a:rPr>
              <a:t>D) </a:t>
            </a:r>
            <a:r>
              <a:rPr lang="tr-TR" sz="2800" b="1" dirty="0"/>
              <a:t>1 400 000</a:t>
            </a:r>
            <a:endParaRPr lang="tr-TR" sz="2800" dirty="0"/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357158" y="3714752"/>
            <a:ext cx="1982788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2800" dirty="0"/>
              <a:t>A) </a:t>
            </a:r>
            <a:r>
              <a:rPr lang="tr-TR" sz="2800" b="1" dirty="0"/>
              <a:t>1400 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CEVAP:C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5543560" cy="3400436"/>
          </a:xfrm>
        </p:spPr>
        <p:txBody>
          <a:bodyPr/>
          <a:lstStyle/>
          <a:p>
            <a:r>
              <a:rPr lang="tr-TR" dirty="0" smtClean="0"/>
              <a:t>2-)</a:t>
            </a:r>
            <a:r>
              <a:rPr lang="tr-TR" b="1" dirty="0" smtClean="0"/>
              <a:t> Yandaki tabloda, sayılar soldan sağa ve yukarıdan aşağıya toplandığında toplamlar </a:t>
            </a:r>
            <a:r>
              <a:rPr lang="tr-TR" b="1" u="sng" dirty="0" smtClean="0"/>
              <a:t>eşittir</a:t>
            </a:r>
            <a:r>
              <a:rPr lang="tr-TR" b="1" dirty="0" smtClean="0"/>
              <a:t>.</a:t>
            </a:r>
            <a:br>
              <a:rPr lang="tr-TR" b="1" dirty="0" smtClean="0"/>
            </a:br>
            <a:r>
              <a:rPr lang="tr-TR" b="1" dirty="0" smtClean="0"/>
              <a:t> </a:t>
            </a:r>
            <a:r>
              <a:rPr lang="tr-TR" b="1" i="1" dirty="0" smtClean="0">
                <a:solidFill>
                  <a:srgbClr val="984807"/>
                </a:solidFill>
              </a:rPr>
              <a:t>Tabloya göre; ▲ – </a:t>
            </a:r>
            <a:r>
              <a:rPr lang="tr-TR" sz="4400" dirty="0" smtClean="0">
                <a:solidFill>
                  <a:srgbClr val="000000"/>
                </a:solidFill>
                <a:cs typeface="Arial" charset="0"/>
              </a:rPr>
              <a:t>■</a:t>
            </a:r>
            <a:r>
              <a:rPr lang="tr-TR" b="1" i="1" dirty="0" smtClean="0">
                <a:solidFill>
                  <a:srgbClr val="984807"/>
                </a:solidFill>
              </a:rPr>
              <a:t> =?</a:t>
            </a:r>
            <a:br>
              <a:rPr lang="tr-TR" b="1" i="1" dirty="0" smtClean="0">
                <a:solidFill>
                  <a:srgbClr val="984807"/>
                </a:solidFill>
              </a:rPr>
            </a:br>
            <a:r>
              <a:rPr lang="tr-TR" b="1" i="1" dirty="0" smtClean="0">
                <a:solidFill>
                  <a:srgbClr val="984807"/>
                </a:solidFill>
              </a:rPr>
              <a:t>işleminin sonucu kaçtır?</a:t>
            </a:r>
            <a:endParaRPr lang="tr-TR" dirty="0"/>
          </a:p>
        </p:txBody>
      </p:sp>
      <p:graphicFrame>
        <p:nvGraphicFramePr>
          <p:cNvPr id="4" name="Group 26"/>
          <p:cNvGraphicFramePr>
            <a:graphicFrameLocks noGrp="1"/>
          </p:cNvGraphicFramePr>
          <p:nvPr/>
        </p:nvGraphicFramePr>
        <p:xfrm>
          <a:off x="6143636" y="1928802"/>
          <a:ext cx="2428875" cy="2103120"/>
        </p:xfrm>
        <a:graphic>
          <a:graphicData uri="http://schemas.openxmlformats.org/drawingml/2006/table">
            <a:tbl>
              <a:tblPr/>
              <a:tblGrid>
                <a:gridCol w="809625"/>
                <a:gridCol w="809625"/>
                <a:gridCol w="8096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#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2 Alt Başlık"/>
          <p:cNvSpPr txBox="1">
            <a:spLocks/>
          </p:cNvSpPr>
          <p:nvPr/>
        </p:nvSpPr>
        <p:spPr>
          <a:xfrm>
            <a:off x="428625" y="5737225"/>
            <a:ext cx="1263650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tr-TR" sz="2600">
                <a:solidFill>
                  <a:srgbClr val="000000"/>
                </a:solidFill>
                <a:cs typeface="Arial" charset="0"/>
              </a:rPr>
              <a:t>B)</a:t>
            </a:r>
            <a:r>
              <a:rPr lang="tr-TR" sz="2600" b="1">
                <a:solidFill>
                  <a:srgbClr val="000000"/>
                </a:solidFill>
                <a:cs typeface="Arial" charset="0"/>
              </a:rPr>
              <a:t> </a:t>
            </a:r>
            <a:r>
              <a:rPr lang="tr-TR" sz="2600" b="1">
                <a:solidFill>
                  <a:srgbClr val="000000"/>
                </a:solidFill>
                <a:latin typeface="Arial" charset="0"/>
                <a:cs typeface="Arial" charset="0"/>
              </a:rPr>
              <a:t>3</a:t>
            </a:r>
            <a:endParaRPr lang="tr-TR" sz="2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6548438" y="5214938"/>
            <a:ext cx="1263650" cy="4286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tr-TR" sz="2800">
                <a:solidFill>
                  <a:schemeClr val="tx1"/>
                </a:solidFill>
                <a:cs typeface="Arial" charset="0"/>
              </a:rPr>
              <a:t>C)</a:t>
            </a:r>
            <a:r>
              <a:rPr lang="tr-TR" sz="2800" b="1">
                <a:solidFill>
                  <a:srgbClr val="000000"/>
                </a:solidFill>
                <a:cs typeface="Arial" charset="0"/>
              </a:rPr>
              <a:t> </a:t>
            </a:r>
            <a:r>
              <a:rPr lang="tr-TR" sz="2800" b="1">
                <a:solidFill>
                  <a:srgbClr val="000000"/>
                </a:solidFill>
                <a:latin typeface="Arial" charset="0"/>
                <a:cs typeface="Arial" charset="0"/>
              </a:rPr>
              <a:t>4</a:t>
            </a:r>
            <a:endParaRPr lang="tr-TR" sz="2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2 Alt Başlık"/>
          <p:cNvSpPr txBox="1">
            <a:spLocks/>
          </p:cNvSpPr>
          <p:nvPr/>
        </p:nvSpPr>
        <p:spPr>
          <a:xfrm>
            <a:off x="6548438" y="5715000"/>
            <a:ext cx="1263650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>
                <a:solidFill>
                  <a:schemeClr val="tx1"/>
                </a:solidFill>
                <a:cs typeface="Arial" charset="0"/>
              </a:rPr>
              <a:t>D)</a:t>
            </a:r>
            <a:r>
              <a:rPr lang="tr-TR" sz="28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tr-TR" sz="2800" b="1" dirty="0">
                <a:solidFill>
                  <a:srgbClr val="000000"/>
                </a:solidFill>
                <a:latin typeface="Arial" charset="0"/>
                <a:cs typeface="Arial" charset="0"/>
              </a:rPr>
              <a:t>5</a:t>
            </a:r>
            <a:endParaRPr lang="tr-TR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2 Alt Başlık"/>
          <p:cNvSpPr txBox="1">
            <a:spLocks/>
          </p:cNvSpPr>
          <p:nvPr/>
        </p:nvSpPr>
        <p:spPr>
          <a:xfrm>
            <a:off x="428625" y="5165725"/>
            <a:ext cx="1263650" cy="5000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>
                <a:solidFill>
                  <a:srgbClr val="000000"/>
                </a:solidFill>
                <a:cs typeface="Arial" charset="0"/>
              </a:rPr>
              <a:t>A) </a:t>
            </a:r>
            <a:r>
              <a:rPr lang="tr-TR" sz="2800" b="1">
                <a:solidFill>
                  <a:srgbClr val="000000"/>
                </a:solidFill>
                <a:latin typeface="Arial" charset="0"/>
                <a:cs typeface="Arial" charset="0"/>
              </a:rPr>
              <a:t>2</a:t>
            </a:r>
            <a:endParaRPr lang="tr-TR" sz="2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536</Words>
  <Application>Microsoft Office PowerPoint</Application>
  <PresentationFormat>Ekran Gösterisi (4:3)</PresentationFormat>
  <Paragraphs>142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Konu:türkçe</vt:lpstr>
      <vt:lpstr>Slayt 2</vt:lpstr>
      <vt:lpstr>Slayt 3</vt:lpstr>
      <vt:lpstr>DOĞRU CEVAP:A</vt:lpstr>
      <vt:lpstr>Türkçe yedek soru</vt:lpstr>
      <vt:lpstr>Doğru cevap:B</vt:lpstr>
      <vt:lpstr>KONU:MATEMATİK</vt:lpstr>
      <vt:lpstr>DOĞRU CEVAP:C</vt:lpstr>
      <vt:lpstr>Slayt 9</vt:lpstr>
      <vt:lpstr>DOĞRU CEVAP:B</vt:lpstr>
      <vt:lpstr>YEDEK MATEMATİK SORUSU:</vt:lpstr>
      <vt:lpstr>DOĞRU CEVAP:D</vt:lpstr>
      <vt:lpstr>KONU:SOSYAL BİLGİLER</vt:lpstr>
      <vt:lpstr>Doğru CEVAP:A</vt:lpstr>
      <vt:lpstr>Slayt 15</vt:lpstr>
      <vt:lpstr>Doğru cevap:D</vt:lpstr>
      <vt:lpstr>Yedek soru  </vt:lpstr>
      <vt:lpstr>DOĞRU CEVAP:B</vt:lpstr>
      <vt:lpstr>KONU:FEN </vt:lpstr>
      <vt:lpstr>DOĞRU CEVAP:A</vt:lpstr>
      <vt:lpstr>Slayt 21</vt:lpstr>
      <vt:lpstr>DOĞRU CEVAP:B</vt:lpstr>
      <vt:lpstr>YEDEK SORU</vt:lpstr>
      <vt:lpstr>DOĞRU CEVAP:C</vt:lpstr>
      <vt:lpstr>KONU:DİN</vt:lpstr>
      <vt:lpstr>DOĞRU CEVAP:A</vt:lpstr>
      <vt:lpstr>YEDEK SORU</vt:lpstr>
      <vt:lpstr>DOĞRU CEVAP:D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Konu:türkçe</dc:title>
  <dc:creator>BELLETMEN2</dc:creator>
  <cp:lastModifiedBy>eymen</cp:lastModifiedBy>
  <cp:revision>9</cp:revision>
  <dcterms:modified xsi:type="dcterms:W3CDTF">2012-01-15T14:25:03Z</dcterms:modified>
</cp:coreProperties>
</file>